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nva Sans Bold" panose="020B0803030501040103" pitchFamily="34" charset="0"/>
      <p:regular r:id="rId7"/>
      <p:bold r:id="rId8"/>
    </p:embeddedFont>
    <p:embeddedFont>
      <p:font typeface="Canva Sans Bold Italics" panose="020B0803030501040103" pitchFamily="34" charset="0"/>
      <p:regular r:id="rId9"/>
      <p:bold r:id="rId10"/>
      <p:italic r:id="rId11"/>
      <p:boldItalic r:id="rId12"/>
    </p:embeddedFont>
    <p:embeddedFont>
      <p:font typeface="League Spartan" pitchFamily="2" charset="7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51" autoAdjust="0"/>
  </p:normalViewPr>
  <p:slideViewPr>
    <p:cSldViewPr>
      <p:cViewPr varScale="1">
        <p:scale>
          <a:sx n="73" d="100"/>
          <a:sy n="73" d="100"/>
        </p:scale>
        <p:origin x="7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3648322" y="5611372"/>
            <a:ext cx="9687995" cy="20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587758" y="357158"/>
            <a:ext cx="1343083" cy="1343083"/>
          </a:xfrm>
          <a:custGeom>
            <a:avLst/>
            <a:gdLst/>
            <a:ahLst/>
            <a:cxnLst/>
            <a:rect l="l" t="t" r="r" b="b"/>
            <a:pathLst>
              <a:path w="1343083" h="1343083">
                <a:moveTo>
                  <a:pt x="0" y="0"/>
                </a:moveTo>
                <a:lnTo>
                  <a:pt x="1343084" y="0"/>
                </a:lnTo>
                <a:lnTo>
                  <a:pt x="1343084" y="1343084"/>
                </a:lnTo>
                <a:lnTo>
                  <a:pt x="0" y="134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86100" y="-115689"/>
            <a:ext cx="15201900" cy="10402689"/>
          </a:xfrm>
          <a:custGeom>
            <a:avLst/>
            <a:gdLst/>
            <a:ahLst/>
            <a:cxnLst/>
            <a:rect l="l" t="t" r="r" b="b"/>
            <a:pathLst>
              <a:path w="15201900" h="10402689">
                <a:moveTo>
                  <a:pt x="0" y="0"/>
                </a:moveTo>
                <a:lnTo>
                  <a:pt x="15201900" y="0"/>
                </a:lnTo>
                <a:lnTo>
                  <a:pt x="15201900" y="10402689"/>
                </a:lnTo>
                <a:lnTo>
                  <a:pt x="0" y="104026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904" r="-6555" b="-1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648322" y="4135290"/>
            <a:ext cx="13610978" cy="1384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83"/>
              </a:lnSpc>
              <a:spcBef>
                <a:spcPct val="0"/>
              </a:spcBef>
            </a:pPr>
            <a:r>
              <a:rPr lang="en-US" sz="813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IPL SQUAD SELECTION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8322" y="3082316"/>
            <a:ext cx="690669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A21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Kolkata Knight Riders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60337" y="6257925"/>
            <a:ext cx="5751552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TEAM 10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BABITHA RAJU (2301013)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DIA MAJUMDER (2301021)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CHIRADIP LAHIRI (2301258)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DEBASHRUTI BHATTACHARJEE (2301259)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J GOWRISHANKAR (2301342)</a:t>
            </a:r>
          </a:p>
          <a:p>
            <a:pPr algn="ctr">
              <a:lnSpc>
                <a:spcPts val="4200"/>
              </a:lnSpc>
            </a:pPr>
            <a:endParaRPr lang="en-US" sz="2200">
              <a:solidFill>
                <a:srgbClr val="00000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7758" y="357158"/>
            <a:ext cx="1343083" cy="1343083"/>
          </a:xfrm>
          <a:custGeom>
            <a:avLst/>
            <a:gdLst/>
            <a:ahLst/>
            <a:cxnLst/>
            <a:rect l="l" t="t" r="r" b="b"/>
            <a:pathLst>
              <a:path w="1343083" h="1343083">
                <a:moveTo>
                  <a:pt x="0" y="0"/>
                </a:moveTo>
                <a:lnTo>
                  <a:pt x="1343084" y="0"/>
                </a:lnTo>
                <a:lnTo>
                  <a:pt x="1343084" y="1343084"/>
                </a:lnTo>
                <a:lnTo>
                  <a:pt x="0" y="134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9557" y="0"/>
            <a:ext cx="1028700" cy="1587012"/>
          </a:xfrm>
          <a:custGeom>
            <a:avLst/>
            <a:gdLst/>
            <a:ahLst/>
            <a:cxnLst/>
            <a:rect l="l" t="t" r="r" b="b"/>
            <a:pathLst>
              <a:path w="1028700" h="1587012">
                <a:moveTo>
                  <a:pt x="0" y="0"/>
                </a:moveTo>
                <a:lnTo>
                  <a:pt x="1028700" y="0"/>
                </a:lnTo>
                <a:lnTo>
                  <a:pt x="1028700" y="1587012"/>
                </a:lnTo>
                <a:lnTo>
                  <a:pt x="0" y="1587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85318" y="2961986"/>
            <a:ext cx="4839987" cy="4164478"/>
          </a:xfrm>
          <a:custGeom>
            <a:avLst/>
            <a:gdLst/>
            <a:ahLst/>
            <a:cxnLst/>
            <a:rect l="l" t="t" r="r" b="b"/>
            <a:pathLst>
              <a:path w="4839987" h="4164478">
                <a:moveTo>
                  <a:pt x="0" y="0"/>
                </a:moveTo>
                <a:lnTo>
                  <a:pt x="4839987" y="0"/>
                </a:lnTo>
                <a:lnTo>
                  <a:pt x="4839987" y="4164478"/>
                </a:lnTo>
                <a:lnTo>
                  <a:pt x="0" y="4164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12" r="-3396" b="-3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29415" y="537527"/>
            <a:ext cx="75261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643092"/>
            <a:ext cx="2400300" cy="464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u="sng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13017"/>
            <a:ext cx="16778438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select the squad for the upcoming IPL season for the defending champions  based on previous season’s performance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23886"/>
            <a:ext cx="10616297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Last Year Defending Champions : Kolkata Knight Riders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86721"/>
            <a:ext cx="3771900" cy="464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 u="sng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AVAILABLE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742815"/>
            <a:ext cx="15972837" cy="42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22 Domestic/Foreign Players who played for KKR for IPL 2024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Categories: All-Rounders, Bowlers, Batsmen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Input: Age, Matches Played, Batting Strike Rate, Bowling Strike Rate, Economy 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 Catches, Runs Scored, Wickets, Impact Points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endParaRPr lang="en-US" sz="2200" u="none" strike="noStrike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the above criteria, we are further segmenting them under Cost and Benefit criteria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endParaRPr lang="en-US" sz="2200" u="none" strike="noStrike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Criteria:  Age, Bowling Strike Rate, Cost of the player, Bowling Average, Economy</a:t>
            </a:r>
          </a:p>
          <a:p>
            <a:pPr marL="474986" lvl="1" indent="-237493" algn="l">
              <a:lnSpc>
                <a:spcPts val="3080"/>
              </a:lnSpc>
              <a:buFont typeface="Arial"/>
              <a:buChar char="•"/>
            </a:pPr>
            <a:r>
              <a:rPr lang="en-US" sz="22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 Criteria: No. of Matches Played, Batting Strike Rate, Batting Average, Catches, Runs scored, wickets taken, impact points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endParaRPr lang="en-US" sz="2200" u="none" strike="noStrike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9630410"/>
            <a:ext cx="16521415" cy="37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Sources: IPLT20.com, ESPN CricInfo, Cricbuzz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7758" y="357158"/>
            <a:ext cx="1343083" cy="1343083"/>
          </a:xfrm>
          <a:custGeom>
            <a:avLst/>
            <a:gdLst/>
            <a:ahLst/>
            <a:cxnLst/>
            <a:rect l="l" t="t" r="r" b="b"/>
            <a:pathLst>
              <a:path w="1343083" h="1343083">
                <a:moveTo>
                  <a:pt x="0" y="0"/>
                </a:moveTo>
                <a:lnTo>
                  <a:pt x="1343084" y="0"/>
                </a:lnTo>
                <a:lnTo>
                  <a:pt x="1343084" y="1343084"/>
                </a:lnTo>
                <a:lnTo>
                  <a:pt x="0" y="134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9557" y="0"/>
            <a:ext cx="1028700" cy="1587012"/>
          </a:xfrm>
          <a:custGeom>
            <a:avLst/>
            <a:gdLst/>
            <a:ahLst/>
            <a:cxnLst/>
            <a:rect l="l" t="t" r="r" b="b"/>
            <a:pathLst>
              <a:path w="1028700" h="1587012">
                <a:moveTo>
                  <a:pt x="0" y="0"/>
                </a:moveTo>
                <a:lnTo>
                  <a:pt x="1028700" y="0"/>
                </a:lnTo>
                <a:lnTo>
                  <a:pt x="1028700" y="1587012"/>
                </a:lnTo>
                <a:lnTo>
                  <a:pt x="0" y="1587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03680" y="1858011"/>
            <a:ext cx="8886092" cy="8428989"/>
          </a:xfrm>
          <a:custGeom>
            <a:avLst/>
            <a:gdLst/>
            <a:ahLst/>
            <a:cxnLst/>
            <a:rect l="l" t="t" r="r" b="b"/>
            <a:pathLst>
              <a:path w="8886092" h="8428989">
                <a:moveTo>
                  <a:pt x="0" y="0"/>
                </a:moveTo>
                <a:lnTo>
                  <a:pt x="8886091" y="0"/>
                </a:lnTo>
                <a:lnTo>
                  <a:pt x="8886091" y="8428989"/>
                </a:lnTo>
                <a:lnTo>
                  <a:pt x="0" y="842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316" r="-343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7464" y="5718420"/>
            <a:ext cx="679557" cy="708170"/>
          </a:xfrm>
          <a:custGeom>
            <a:avLst/>
            <a:gdLst/>
            <a:ahLst/>
            <a:cxnLst/>
            <a:rect l="l" t="t" r="r" b="b"/>
            <a:pathLst>
              <a:path w="679557" h="708170">
                <a:moveTo>
                  <a:pt x="0" y="0"/>
                </a:moveTo>
                <a:lnTo>
                  <a:pt x="679557" y="0"/>
                </a:lnTo>
                <a:lnTo>
                  <a:pt x="679557" y="708171"/>
                </a:lnTo>
                <a:lnTo>
                  <a:pt x="0" y="708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581401" y="742950"/>
            <a:ext cx="10563582" cy="58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ASSUMPTIONS &amp; WORKING METHODOLOGIES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7243" y="2723810"/>
            <a:ext cx="11513595" cy="171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47"/>
              </a:lnSpc>
              <a:spcBef>
                <a:spcPct val="0"/>
              </a:spcBef>
            </a:pPr>
            <a:r>
              <a:rPr lang="en-US" sz="1962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Assumption 1:The players will be bought at the same price as last year in the auctions.</a:t>
            </a:r>
          </a:p>
          <a:p>
            <a:pPr marL="0" lvl="0" indent="0" algn="l">
              <a:lnSpc>
                <a:spcPts val="2747"/>
              </a:lnSpc>
              <a:spcBef>
                <a:spcPct val="0"/>
              </a:spcBef>
            </a:pPr>
            <a:r>
              <a:rPr lang="en-US" sz="1962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Assumption 2: All the players we have considered will be available during auctions                         </a:t>
            </a:r>
          </a:p>
          <a:p>
            <a:pPr marL="0" lvl="0" indent="0" algn="l">
              <a:lnSpc>
                <a:spcPts val="2747"/>
              </a:lnSpc>
              <a:spcBef>
                <a:spcPct val="0"/>
              </a:spcBef>
            </a:pPr>
            <a:r>
              <a:rPr lang="en-US" sz="1962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Assumption 3: The weights of the criteria were given after deliberating on its importance</a:t>
            </a:r>
          </a:p>
          <a:p>
            <a:pPr marL="0" lvl="0" indent="0" algn="l">
              <a:lnSpc>
                <a:spcPts val="2747"/>
              </a:lnSpc>
              <a:spcBef>
                <a:spcPct val="0"/>
              </a:spcBef>
            </a:pPr>
            <a:r>
              <a:rPr lang="en-US" sz="1962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Assumption 4: The amount available for retention of 6 players from the current squad is 63 cr                </a:t>
            </a:r>
          </a:p>
          <a:p>
            <a:pPr marL="0" lvl="0" indent="0" algn="l">
              <a:lnSpc>
                <a:spcPts val="2747"/>
              </a:lnSpc>
              <a:spcBef>
                <a:spcPct val="0"/>
              </a:spcBef>
            </a:pPr>
            <a:r>
              <a:rPr lang="en-US" sz="1962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Assumption 5: Among the 6 players retained , 2 are needed from each - AR, Bowlers, Batsmen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579085"/>
            <a:ext cx="10602060" cy="359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Analysing the relative efficiency of the players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Among the top 24 squad players under consideration, we will be using DEA to identify the most efficient players under each category</a:t>
            </a:r>
          </a:p>
          <a:p>
            <a:pPr algn="l">
              <a:lnSpc>
                <a:spcPts val="2659"/>
              </a:lnSpc>
            </a:pPr>
            <a:endParaRPr lang="en-US" sz="18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sz="1999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anking the players according to the Weights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each category, TOPSIS has been performed to identify the top performing players who are scoring consistently in the given criteria</a:t>
            </a:r>
          </a:p>
          <a:p>
            <a:pPr algn="l">
              <a:lnSpc>
                <a:spcPts val="2659"/>
              </a:lnSpc>
            </a:pPr>
            <a:endParaRPr lang="en-US" sz="180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To fulfill the necessary condition of the squad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using Binary Goal Programming has been used to identify the players who are finally included in the team</a:t>
            </a:r>
          </a:p>
        </p:txBody>
      </p:sp>
      <p:sp>
        <p:nvSpPr>
          <p:cNvPr id="9" name="Freeform 9"/>
          <p:cNvSpPr/>
          <p:nvPr/>
        </p:nvSpPr>
        <p:spPr>
          <a:xfrm>
            <a:off x="187464" y="7065904"/>
            <a:ext cx="679557" cy="708170"/>
          </a:xfrm>
          <a:custGeom>
            <a:avLst/>
            <a:gdLst/>
            <a:ahLst/>
            <a:cxnLst/>
            <a:rect l="l" t="t" r="r" b="b"/>
            <a:pathLst>
              <a:path w="679557" h="708170">
                <a:moveTo>
                  <a:pt x="0" y="0"/>
                </a:moveTo>
                <a:lnTo>
                  <a:pt x="679557" y="0"/>
                </a:lnTo>
                <a:lnTo>
                  <a:pt x="679557" y="708170"/>
                </a:lnTo>
                <a:lnTo>
                  <a:pt x="0" y="708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87464" y="8197829"/>
            <a:ext cx="679557" cy="708170"/>
          </a:xfrm>
          <a:custGeom>
            <a:avLst/>
            <a:gdLst/>
            <a:ahLst/>
            <a:cxnLst/>
            <a:rect l="l" t="t" r="r" b="b"/>
            <a:pathLst>
              <a:path w="679557" h="708170">
                <a:moveTo>
                  <a:pt x="0" y="0"/>
                </a:moveTo>
                <a:lnTo>
                  <a:pt x="679557" y="0"/>
                </a:lnTo>
                <a:lnTo>
                  <a:pt x="679557" y="708170"/>
                </a:lnTo>
                <a:lnTo>
                  <a:pt x="0" y="708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7758" y="357158"/>
            <a:ext cx="1343083" cy="1343083"/>
          </a:xfrm>
          <a:custGeom>
            <a:avLst/>
            <a:gdLst/>
            <a:ahLst/>
            <a:cxnLst/>
            <a:rect l="l" t="t" r="r" b="b"/>
            <a:pathLst>
              <a:path w="1343083" h="1343083">
                <a:moveTo>
                  <a:pt x="0" y="0"/>
                </a:moveTo>
                <a:lnTo>
                  <a:pt x="1343084" y="0"/>
                </a:lnTo>
                <a:lnTo>
                  <a:pt x="1343084" y="1343084"/>
                </a:lnTo>
                <a:lnTo>
                  <a:pt x="0" y="134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9557" y="0"/>
            <a:ext cx="1028700" cy="1587012"/>
          </a:xfrm>
          <a:custGeom>
            <a:avLst/>
            <a:gdLst/>
            <a:ahLst/>
            <a:cxnLst/>
            <a:rect l="l" t="t" r="r" b="b"/>
            <a:pathLst>
              <a:path w="1028700" h="1587012">
                <a:moveTo>
                  <a:pt x="0" y="0"/>
                </a:moveTo>
                <a:lnTo>
                  <a:pt x="1028700" y="0"/>
                </a:lnTo>
                <a:lnTo>
                  <a:pt x="1028700" y="1587012"/>
                </a:lnTo>
                <a:lnTo>
                  <a:pt x="0" y="1587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81516" y="2460881"/>
            <a:ext cx="1459248" cy="1365160"/>
          </a:xfrm>
          <a:custGeom>
            <a:avLst/>
            <a:gdLst/>
            <a:ahLst/>
            <a:cxnLst/>
            <a:rect l="l" t="t" r="r" b="b"/>
            <a:pathLst>
              <a:path w="1459248" h="1365160">
                <a:moveTo>
                  <a:pt x="0" y="0"/>
                </a:moveTo>
                <a:lnTo>
                  <a:pt x="1459248" y="0"/>
                </a:lnTo>
                <a:lnTo>
                  <a:pt x="1459248" y="1365159"/>
                </a:lnTo>
                <a:lnTo>
                  <a:pt x="0" y="136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4" r="-26140" b="-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44949" y="2460881"/>
            <a:ext cx="1410680" cy="1365160"/>
          </a:xfrm>
          <a:custGeom>
            <a:avLst/>
            <a:gdLst/>
            <a:ahLst/>
            <a:cxnLst/>
            <a:rect l="l" t="t" r="r" b="b"/>
            <a:pathLst>
              <a:path w="1410680" h="1365160">
                <a:moveTo>
                  <a:pt x="0" y="0"/>
                </a:moveTo>
                <a:lnTo>
                  <a:pt x="1410680" y="0"/>
                </a:lnTo>
                <a:lnTo>
                  <a:pt x="1410680" y="1365159"/>
                </a:lnTo>
                <a:lnTo>
                  <a:pt x="0" y="1365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402" r="-412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30782" y="2460881"/>
            <a:ext cx="1365160" cy="1365160"/>
          </a:xfrm>
          <a:custGeom>
            <a:avLst/>
            <a:gdLst/>
            <a:ahLst/>
            <a:cxnLst/>
            <a:rect l="l" t="t" r="r" b="b"/>
            <a:pathLst>
              <a:path w="1365160" h="1365160">
                <a:moveTo>
                  <a:pt x="0" y="0"/>
                </a:moveTo>
                <a:lnTo>
                  <a:pt x="1365159" y="0"/>
                </a:lnTo>
                <a:lnTo>
                  <a:pt x="1365159" y="1365159"/>
                </a:lnTo>
                <a:lnTo>
                  <a:pt x="0" y="136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120747" y="2460881"/>
            <a:ext cx="1260941" cy="1365160"/>
          </a:xfrm>
          <a:custGeom>
            <a:avLst/>
            <a:gdLst/>
            <a:ahLst/>
            <a:cxnLst/>
            <a:rect l="l" t="t" r="r" b="b"/>
            <a:pathLst>
              <a:path w="1260941" h="1365160">
                <a:moveTo>
                  <a:pt x="0" y="0"/>
                </a:moveTo>
                <a:lnTo>
                  <a:pt x="1260941" y="0"/>
                </a:lnTo>
                <a:lnTo>
                  <a:pt x="1260941" y="1365159"/>
                </a:lnTo>
                <a:lnTo>
                  <a:pt x="0" y="1365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030" r="-250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442741" y="2462906"/>
            <a:ext cx="1145017" cy="1365160"/>
          </a:xfrm>
          <a:custGeom>
            <a:avLst/>
            <a:gdLst/>
            <a:ahLst/>
            <a:cxnLst/>
            <a:rect l="l" t="t" r="r" b="b"/>
            <a:pathLst>
              <a:path w="1145017" h="1365160">
                <a:moveTo>
                  <a:pt x="0" y="0"/>
                </a:moveTo>
                <a:lnTo>
                  <a:pt x="1145017" y="0"/>
                </a:lnTo>
                <a:lnTo>
                  <a:pt x="1145017" y="1365160"/>
                </a:lnTo>
                <a:lnTo>
                  <a:pt x="0" y="1365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034" r="-431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755325" y="2460881"/>
            <a:ext cx="1175517" cy="1367185"/>
          </a:xfrm>
          <a:custGeom>
            <a:avLst/>
            <a:gdLst/>
            <a:ahLst/>
            <a:cxnLst/>
            <a:rect l="l" t="t" r="r" b="b"/>
            <a:pathLst>
              <a:path w="1175517" h="1367185">
                <a:moveTo>
                  <a:pt x="0" y="0"/>
                </a:moveTo>
                <a:lnTo>
                  <a:pt x="1175517" y="0"/>
                </a:lnTo>
                <a:lnTo>
                  <a:pt x="1175517" y="1367185"/>
                </a:lnTo>
                <a:lnTo>
                  <a:pt x="0" y="13671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2935" t="-3504" r="-396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83242" y="6082872"/>
            <a:ext cx="3000004" cy="1395002"/>
          </a:xfrm>
          <a:custGeom>
            <a:avLst/>
            <a:gdLst/>
            <a:ahLst/>
            <a:cxnLst/>
            <a:rect l="l" t="t" r="r" b="b"/>
            <a:pathLst>
              <a:path w="3000004" h="1395002">
                <a:moveTo>
                  <a:pt x="0" y="0"/>
                </a:moveTo>
                <a:lnTo>
                  <a:pt x="3000004" y="0"/>
                </a:lnTo>
                <a:lnTo>
                  <a:pt x="3000004" y="1395002"/>
                </a:lnTo>
                <a:lnTo>
                  <a:pt x="0" y="1395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335646" y="6069836"/>
            <a:ext cx="3000004" cy="1395002"/>
          </a:xfrm>
          <a:custGeom>
            <a:avLst/>
            <a:gdLst/>
            <a:ahLst/>
            <a:cxnLst/>
            <a:rect l="l" t="t" r="r" b="b"/>
            <a:pathLst>
              <a:path w="3000004" h="1395002">
                <a:moveTo>
                  <a:pt x="0" y="0"/>
                </a:moveTo>
                <a:lnTo>
                  <a:pt x="3000004" y="0"/>
                </a:lnTo>
                <a:lnTo>
                  <a:pt x="3000004" y="1395002"/>
                </a:lnTo>
                <a:lnTo>
                  <a:pt x="0" y="1395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459724" y="6059354"/>
            <a:ext cx="3000004" cy="1395002"/>
          </a:xfrm>
          <a:custGeom>
            <a:avLst/>
            <a:gdLst/>
            <a:ahLst/>
            <a:cxnLst/>
            <a:rect l="l" t="t" r="r" b="b"/>
            <a:pathLst>
              <a:path w="3000004" h="1395002">
                <a:moveTo>
                  <a:pt x="0" y="0"/>
                </a:moveTo>
                <a:lnTo>
                  <a:pt x="3000004" y="0"/>
                </a:lnTo>
                <a:lnTo>
                  <a:pt x="3000004" y="1395002"/>
                </a:lnTo>
                <a:lnTo>
                  <a:pt x="0" y="1395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4551223" y="8678036"/>
            <a:ext cx="1160528" cy="116052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78165" y="8678036"/>
            <a:ext cx="1484418" cy="148441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513491" y="8678036"/>
            <a:ext cx="1484418" cy="148441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7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890534" y="8678036"/>
            <a:ext cx="1484418" cy="148441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>
            <a:off x="13719566" y="8438046"/>
            <a:ext cx="0" cy="1640509"/>
          </a:xfrm>
          <a:prstGeom prst="line">
            <a:avLst/>
          </a:prstGeom>
          <a:ln w="1143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443466" y="8728526"/>
            <a:ext cx="1215574" cy="121557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469881" y="8742771"/>
            <a:ext cx="1215574" cy="121557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17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02354" y="5245993"/>
            <a:ext cx="8647546" cy="2658653"/>
            <a:chOff x="0" y="0"/>
            <a:chExt cx="2277543" cy="70022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277543" cy="700221"/>
            </a:xfrm>
            <a:custGeom>
              <a:avLst/>
              <a:gdLst/>
              <a:ahLst/>
              <a:cxnLst/>
              <a:rect l="l" t="t" r="r" b="b"/>
              <a:pathLst>
                <a:path w="2277543" h="700221">
                  <a:moveTo>
                    <a:pt x="0" y="0"/>
                  </a:moveTo>
                  <a:lnTo>
                    <a:pt x="2277543" y="0"/>
                  </a:lnTo>
                  <a:lnTo>
                    <a:pt x="2277543" y="700221"/>
                  </a:lnTo>
                  <a:lnTo>
                    <a:pt x="0" y="7002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277543" cy="747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065743" y="3300805"/>
            <a:ext cx="1336706" cy="605339"/>
            <a:chOff x="0" y="0"/>
            <a:chExt cx="1794821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94821" cy="812800"/>
            </a:xfrm>
            <a:custGeom>
              <a:avLst/>
              <a:gdLst/>
              <a:ahLst/>
              <a:cxnLst/>
              <a:rect l="l" t="t" r="r" b="b"/>
              <a:pathLst>
                <a:path w="1794821" h="812800">
                  <a:moveTo>
                    <a:pt x="1794821" y="406400"/>
                  </a:moveTo>
                  <a:lnTo>
                    <a:pt x="1388421" y="0"/>
                  </a:lnTo>
                  <a:lnTo>
                    <a:pt x="1388421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388421" y="609600"/>
                  </a:lnTo>
                  <a:lnTo>
                    <a:pt x="1388421" y="812800"/>
                  </a:lnTo>
                  <a:lnTo>
                    <a:pt x="1794821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55575"/>
              <a:ext cx="1693221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765202" y="4605804"/>
            <a:ext cx="39688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TOPSIS Ranking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159027" y="537527"/>
            <a:ext cx="32669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94989" y="2592024"/>
            <a:ext cx="7007460" cy="86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Players advised to be retained after DEA &amp; TOPSIS Analysis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675861" y="1679831"/>
            <a:ext cx="137442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Batters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06674" y="1679831"/>
            <a:ext cx="14957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Bowlers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943028" y="1679831"/>
            <a:ext cx="24374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All-Rounders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999617" y="3961334"/>
            <a:ext cx="1023045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Phil Salt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525699" y="3940219"/>
            <a:ext cx="1049179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Shreyas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Iyer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77915" y="3972870"/>
            <a:ext cx="1912405" cy="701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Varun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Chakravarthy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982230" y="4013404"/>
            <a:ext cx="1595958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Harshit Rana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145742" y="4008892"/>
            <a:ext cx="1519386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Sunil </a:t>
            </a:r>
            <a:r>
              <a:rPr lang="en-US" sz="2000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Narine</a:t>
            </a:r>
            <a:endParaRPr lang="en-US" sz="2000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6407929" y="3965620"/>
            <a:ext cx="1702743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Andre Russell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38200" y="5438880"/>
            <a:ext cx="1461954" cy="431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Batters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092870" y="5448532"/>
            <a:ext cx="12463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Bowlers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972568" y="5438880"/>
            <a:ext cx="203096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All-Rounders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94777" y="5559475"/>
            <a:ext cx="833890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Purse Remaining after Retentions              ----&gt;       Rs 57 Crore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822668" y="6151295"/>
            <a:ext cx="831100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Purse that can be used according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 Binary analysis                                              ----&gt;       Rs 53.1 Crore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822668" y="7190790"/>
            <a:ext cx="831100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Amount left in the Purse                                ----&gt;       Rs 3.9 Crore</a:t>
            </a:r>
          </a:p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377038" y="8705850"/>
            <a:ext cx="382068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Squad Structure for IPL 2025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378165" y="8150056"/>
            <a:ext cx="1314840" cy="431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Batters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632527" y="8154085"/>
            <a:ext cx="12463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Bowlers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651443" y="8150056"/>
            <a:ext cx="203096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All-Rounders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4265056" y="8163610"/>
            <a:ext cx="139398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Retained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905435" y="8163610"/>
            <a:ext cx="2344466" cy="431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Mega Auction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3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87758" y="357158"/>
            <a:ext cx="1343083" cy="1343083"/>
          </a:xfrm>
          <a:custGeom>
            <a:avLst/>
            <a:gdLst/>
            <a:ahLst/>
            <a:cxnLst/>
            <a:rect l="l" t="t" r="r" b="b"/>
            <a:pathLst>
              <a:path w="1343083" h="1343083">
                <a:moveTo>
                  <a:pt x="0" y="0"/>
                </a:moveTo>
                <a:lnTo>
                  <a:pt x="1343084" y="0"/>
                </a:lnTo>
                <a:lnTo>
                  <a:pt x="1343084" y="1343084"/>
                </a:lnTo>
                <a:lnTo>
                  <a:pt x="0" y="134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9557" y="0"/>
            <a:ext cx="1028700" cy="1587012"/>
          </a:xfrm>
          <a:custGeom>
            <a:avLst/>
            <a:gdLst/>
            <a:ahLst/>
            <a:cxnLst/>
            <a:rect l="l" t="t" r="r" b="b"/>
            <a:pathLst>
              <a:path w="1028700" h="1587012">
                <a:moveTo>
                  <a:pt x="0" y="0"/>
                </a:moveTo>
                <a:lnTo>
                  <a:pt x="1028700" y="0"/>
                </a:lnTo>
                <a:lnTo>
                  <a:pt x="1028700" y="1587012"/>
                </a:lnTo>
                <a:lnTo>
                  <a:pt x="0" y="1587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825" y="3858866"/>
            <a:ext cx="3412556" cy="1606745"/>
          </a:xfrm>
          <a:custGeom>
            <a:avLst/>
            <a:gdLst/>
            <a:ahLst/>
            <a:cxnLst/>
            <a:rect l="l" t="t" r="r" b="b"/>
            <a:pathLst>
              <a:path w="3412556" h="1606745">
                <a:moveTo>
                  <a:pt x="0" y="0"/>
                </a:moveTo>
                <a:lnTo>
                  <a:pt x="3412556" y="0"/>
                </a:lnTo>
                <a:lnTo>
                  <a:pt x="3412556" y="1606745"/>
                </a:lnTo>
                <a:lnTo>
                  <a:pt x="0" y="160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673535" y="3858866"/>
            <a:ext cx="3511649" cy="1606745"/>
          </a:xfrm>
          <a:custGeom>
            <a:avLst/>
            <a:gdLst/>
            <a:ahLst/>
            <a:cxnLst/>
            <a:rect l="l" t="t" r="r" b="b"/>
            <a:pathLst>
              <a:path w="3511649" h="1606745">
                <a:moveTo>
                  <a:pt x="0" y="0"/>
                </a:moveTo>
                <a:lnTo>
                  <a:pt x="3511649" y="0"/>
                </a:lnTo>
                <a:lnTo>
                  <a:pt x="3511649" y="1606745"/>
                </a:lnTo>
                <a:lnTo>
                  <a:pt x="0" y="1606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18534" y="3858866"/>
            <a:ext cx="3384118" cy="1606745"/>
          </a:xfrm>
          <a:custGeom>
            <a:avLst/>
            <a:gdLst/>
            <a:ahLst/>
            <a:cxnLst/>
            <a:rect l="l" t="t" r="r" b="b"/>
            <a:pathLst>
              <a:path w="3384118" h="1606745">
                <a:moveTo>
                  <a:pt x="0" y="0"/>
                </a:moveTo>
                <a:lnTo>
                  <a:pt x="3384118" y="0"/>
                </a:lnTo>
                <a:lnTo>
                  <a:pt x="3384118" y="1606745"/>
                </a:lnTo>
                <a:lnTo>
                  <a:pt x="0" y="160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18811" y="642620"/>
            <a:ext cx="10650379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 &amp; BUSINESS  IMPACT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0103" y="1989178"/>
            <a:ext cx="748144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Players to Watch Out at Mega Auction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3907" y="3034129"/>
            <a:ext cx="137442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Batters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1499" y="3034129"/>
            <a:ext cx="14957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Bowlers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91877" y="3034129"/>
            <a:ext cx="24374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All-Rounders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825" y="5658265"/>
            <a:ext cx="10871982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remaining Rs 3.9 crores in the purse can be used to buy talented uncapped Indian Players in the Auction.</a:t>
            </a: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Scouting for more local talents can be done, which will improve the bench strength.</a:t>
            </a:r>
          </a:p>
          <a:p>
            <a:pPr marL="474983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Invest more on local players which will also help in the growth of Indian Cricket.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11310132" y="2046328"/>
            <a:ext cx="0" cy="7745372"/>
          </a:xfrm>
          <a:prstGeom prst="line">
            <a:avLst/>
          </a:prstGeom>
          <a:ln w="1143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517425" y="3043654"/>
            <a:ext cx="6304861" cy="598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 estimation and selection of top-performing players, especially all-rounders, can significantly improve the team's balance.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Leveraging data from previous performances can lead to more strategic picks, ensuring a balanced team with reliable performers in crucial situations.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Optimizing the budget during auctions by prioritizing players who provide high impact at a reasonable cost is essential.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Investing in younger, emerging players or underutilized talent with high potential (as indicated by impact scores) ensures the team’s long-term stability. 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Selection decisions that align with the franchise’s brand and performance goals help in building strategic partnerships.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29132" y="2019300"/>
            <a:ext cx="748144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Impact</a:t>
            </a:r>
          </a:p>
        </p:txBody>
      </p:sp>
      <p:pic>
        <p:nvPicPr>
          <p:cNvPr id="1026" name="Picture 2" descr="Business Impact Analysis (BIA): Phases, Effects, Importance">
            <a:extLst>
              <a:ext uri="{FF2B5EF4-FFF2-40B4-BE49-F238E27FC236}">
                <a16:creationId xmlns:a16="http://schemas.microsoft.com/office/drawing/2014/main" id="{3EDE6D7A-06C7-A30F-C54A-ED2514CA9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" r="53195"/>
          <a:stretch/>
        </p:blipFill>
        <p:spPr bwMode="auto">
          <a:xfrm>
            <a:off x="8490324" y="7962216"/>
            <a:ext cx="1821968" cy="17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pare for every disaster with a business impact analysis | Nulab">
            <a:extLst>
              <a:ext uri="{FF2B5EF4-FFF2-40B4-BE49-F238E27FC236}">
                <a16:creationId xmlns:a16="http://schemas.microsoft.com/office/drawing/2014/main" id="{AC22961A-7DA5-D48D-CA96-1D4D1B93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8" y="7962216"/>
            <a:ext cx="2762477" cy="182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commendation Systems: How Suggestion Algorithms Work">
            <a:extLst>
              <a:ext uri="{FF2B5EF4-FFF2-40B4-BE49-F238E27FC236}">
                <a16:creationId xmlns:a16="http://schemas.microsoft.com/office/drawing/2014/main" id="{97412A4C-267B-2D72-5EA2-E62FC21E0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086" y="7962216"/>
            <a:ext cx="2742914" cy="182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604</Words>
  <Application>Microsoft Macintosh PowerPoint</Application>
  <PresentationFormat>Custom</PresentationFormat>
  <Paragraphs>83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League Spartan</vt:lpstr>
      <vt:lpstr>Calibri</vt:lpstr>
      <vt:lpstr>Canva Sans Bold</vt:lpstr>
      <vt:lpstr>Canva Sans 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Chiradip Lahiri</cp:lastModifiedBy>
  <cp:revision>7</cp:revision>
  <dcterms:created xsi:type="dcterms:W3CDTF">2006-08-16T00:00:00Z</dcterms:created>
  <dcterms:modified xsi:type="dcterms:W3CDTF">2024-08-18T19:53:28Z</dcterms:modified>
  <dc:identifier>DAGOMqOgf-E</dc:identifier>
</cp:coreProperties>
</file>